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78" r:id="rId3"/>
    <p:sldId id="277" r:id="rId4"/>
    <p:sldId id="270" r:id="rId5"/>
    <p:sldId id="280" r:id="rId6"/>
    <p:sldId id="286" r:id="rId7"/>
    <p:sldId id="281" r:id="rId8"/>
    <p:sldId id="282" r:id="rId9"/>
    <p:sldId id="288" r:id="rId10"/>
    <p:sldId id="287" r:id="rId11"/>
    <p:sldId id="293" r:id="rId12"/>
    <p:sldId id="294" r:id="rId13"/>
    <p:sldId id="295" r:id="rId14"/>
    <p:sldId id="296" r:id="rId15"/>
    <p:sldId id="279" r:id="rId16"/>
    <p:sldId id="265" r:id="rId17"/>
  </p:sldIdLst>
  <p:sldSz cx="9144000" cy="5130800"/>
  <p:notesSz cx="6858000" cy="9144000"/>
  <p:defaultTextStyle>
    <a:lvl1pPr>
      <a:defRPr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indent="457200">
      <a:defRPr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indent="914400">
      <a:defRPr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indent="1371600">
      <a:defRPr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indent="1828800">
      <a:defRPr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indent="2286000">
      <a:defRPr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indent="2743200">
      <a:defRPr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indent="3200400">
      <a:defRPr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indent="3657600">
      <a:defRPr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66D08"/>
    <a:srgbClr val="ED4511"/>
    <a:srgbClr val="F2AE0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-684" y="-96"/>
      </p:cViewPr>
      <p:guideLst>
        <p:guide orient="horz" pos="1616"/>
        <p:guide pos="28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8000"/>
      </a:lnSpc>
      <a:defRPr sz="2200">
        <a:latin typeface="+mj-lt"/>
        <a:ea typeface="+mj-ea"/>
        <a:cs typeface="+mj-cs"/>
        <a:sym typeface="Helvetica Neue" panose="02000503000000020004"/>
      </a:defRPr>
    </a:lvl1pPr>
    <a:lvl2pPr indent="228600" defTabSz="457200">
      <a:lnSpc>
        <a:spcPct val="118000"/>
      </a:lnSpc>
      <a:defRPr sz="2200">
        <a:latin typeface="+mj-lt"/>
        <a:ea typeface="+mj-ea"/>
        <a:cs typeface="+mj-cs"/>
        <a:sym typeface="Helvetica Neue" panose="02000503000000020004"/>
      </a:defRPr>
    </a:lvl2pPr>
    <a:lvl3pPr indent="457200" defTabSz="457200">
      <a:lnSpc>
        <a:spcPct val="118000"/>
      </a:lnSpc>
      <a:defRPr sz="2200">
        <a:latin typeface="+mj-lt"/>
        <a:ea typeface="+mj-ea"/>
        <a:cs typeface="+mj-cs"/>
        <a:sym typeface="Helvetica Neue" panose="02000503000000020004"/>
      </a:defRPr>
    </a:lvl3pPr>
    <a:lvl4pPr indent="685800" defTabSz="457200">
      <a:lnSpc>
        <a:spcPct val="118000"/>
      </a:lnSpc>
      <a:defRPr sz="2200">
        <a:latin typeface="+mj-lt"/>
        <a:ea typeface="+mj-ea"/>
        <a:cs typeface="+mj-cs"/>
        <a:sym typeface="Helvetica Neue" panose="02000503000000020004"/>
      </a:defRPr>
    </a:lvl4pPr>
    <a:lvl5pPr indent="914400" defTabSz="457200">
      <a:lnSpc>
        <a:spcPct val="118000"/>
      </a:lnSpc>
      <a:defRPr sz="2200">
        <a:latin typeface="+mj-lt"/>
        <a:ea typeface="+mj-ea"/>
        <a:cs typeface="+mj-cs"/>
        <a:sym typeface="Helvetica Neue" panose="02000503000000020004"/>
      </a:defRPr>
    </a:lvl5pPr>
    <a:lvl6pPr indent="1143000" defTabSz="457200">
      <a:lnSpc>
        <a:spcPct val="118000"/>
      </a:lnSpc>
      <a:defRPr sz="2200">
        <a:latin typeface="+mj-lt"/>
        <a:ea typeface="+mj-ea"/>
        <a:cs typeface="+mj-cs"/>
        <a:sym typeface="Helvetica Neue" panose="02000503000000020004"/>
      </a:defRPr>
    </a:lvl6pPr>
    <a:lvl7pPr indent="1371600" defTabSz="457200">
      <a:lnSpc>
        <a:spcPct val="118000"/>
      </a:lnSpc>
      <a:defRPr sz="2200">
        <a:latin typeface="+mj-lt"/>
        <a:ea typeface="+mj-ea"/>
        <a:cs typeface="+mj-cs"/>
        <a:sym typeface="Helvetica Neue" panose="02000503000000020004"/>
      </a:defRPr>
    </a:lvl7pPr>
    <a:lvl8pPr indent="1600200" defTabSz="457200">
      <a:lnSpc>
        <a:spcPct val="118000"/>
      </a:lnSpc>
      <a:defRPr sz="2200">
        <a:latin typeface="+mj-lt"/>
        <a:ea typeface="+mj-ea"/>
        <a:cs typeface="+mj-cs"/>
        <a:sym typeface="Helvetica Neue" panose="02000503000000020004"/>
      </a:defRPr>
    </a:lvl8pPr>
    <a:lvl9pPr indent="1828800" defTabSz="457200">
      <a:lnSpc>
        <a:spcPct val="118000"/>
      </a:lnSpc>
      <a:defRPr sz="2200">
        <a:latin typeface="+mj-lt"/>
        <a:ea typeface="+mj-ea"/>
        <a:cs typeface="+mj-cs"/>
        <a:sym typeface="Helvetica Neue" panose="020005030000000200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 hasCustomPrompt="1"/>
          </p:nvPr>
        </p:nvSpPr>
        <p:spPr>
          <a:xfrm>
            <a:off x="1143000" y="0"/>
            <a:ext cx="6858000" cy="26320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标题文本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 hasCustomPrompt="1"/>
          </p:nvPr>
        </p:nvSpPr>
        <p:spPr>
          <a:xfrm>
            <a:off x="1143000" y="2700338"/>
            <a:ext cx="6858000" cy="2430462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500"/>
              </a:spcBef>
              <a:buSzTx/>
              <a:buNone/>
              <a:defRPr sz="2400"/>
            </a:lvl1pPr>
            <a:lvl2pPr marL="0" indent="457200" algn="ctr">
              <a:spcBef>
                <a:spcPts val="500"/>
              </a:spcBef>
              <a:buSzTx/>
              <a:buNone/>
              <a:defRPr sz="2400"/>
            </a:lvl2pPr>
            <a:lvl3pPr marL="0" indent="914400" algn="ctr">
              <a:spcBef>
                <a:spcPts val="500"/>
              </a:spcBef>
              <a:buSzTx/>
              <a:buNone/>
              <a:defRPr sz="2400"/>
            </a:lvl3pPr>
            <a:lvl4pPr marL="0" indent="1371600" algn="ctr">
              <a:spcBef>
                <a:spcPts val="500"/>
              </a:spcBef>
              <a:buSzTx/>
              <a:buNone/>
              <a:defRPr sz="2400"/>
            </a:lvl4pPr>
            <a:lvl5pPr marL="0" indent="1828800" algn="ctr">
              <a:spcBef>
                <a:spcPts val="500"/>
              </a:spcBef>
              <a:buSzTx/>
              <a:buNone/>
              <a:defRPr sz="2400"/>
            </a:lvl5pPr>
          </a:lstStyle>
          <a:p>
            <a:pPr lvl="0">
              <a:defRPr sz="1800"/>
            </a:pPr>
            <a:r>
              <a:rPr sz="2400"/>
              <a:t>正文级别 1</a:t>
            </a:r>
          </a:p>
          <a:p>
            <a:pPr lvl="1">
              <a:defRPr sz="1800"/>
            </a:pPr>
            <a:r>
              <a:rPr sz="2400"/>
              <a:t>正文级别 2</a:t>
            </a:r>
          </a:p>
          <a:p>
            <a:pPr lvl="2">
              <a:defRPr sz="1800"/>
            </a:pPr>
            <a:r>
              <a:rPr sz="2400"/>
              <a:t>正文级别 3</a:t>
            </a:r>
          </a:p>
          <a:p>
            <a:pPr lvl="3">
              <a:defRPr sz="1800"/>
            </a:pPr>
            <a:r>
              <a:rPr sz="2400"/>
              <a:t>正文级别 4</a:t>
            </a:r>
          </a:p>
          <a:p>
            <a:pPr lvl="4">
              <a:defRPr sz="1800"/>
            </a:pPr>
            <a:r>
              <a:rPr sz="2400"/>
              <a:t>正文级别 5</a:t>
            </a: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7864747" y="126477"/>
            <a:ext cx="1135204" cy="341359"/>
            <a:chOff x="468128" y="370735"/>
            <a:chExt cx="1135204" cy="341359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9670" y="370735"/>
              <a:ext cx="490406" cy="17747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8128" y="558194"/>
              <a:ext cx="1135204" cy="1539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标题文本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正文级别 1</a:t>
            </a:r>
          </a:p>
          <a:p>
            <a:pPr lvl="1">
              <a:defRPr sz="1800"/>
            </a:pPr>
            <a:r>
              <a:rPr sz="3200"/>
              <a:t>正文级别 2</a:t>
            </a:r>
          </a:p>
          <a:p>
            <a:pPr lvl="2">
              <a:defRPr sz="1800"/>
            </a:pPr>
            <a:r>
              <a:rPr sz="3200"/>
              <a:t>正文级别 3</a:t>
            </a:r>
          </a:p>
          <a:p>
            <a:pPr lvl="3">
              <a:defRPr sz="1800"/>
            </a:pPr>
            <a:r>
              <a:rPr sz="3200"/>
              <a:t>正文级别 4</a:t>
            </a:r>
          </a:p>
          <a:p>
            <a:pPr lvl="4">
              <a:defRPr sz="1800"/>
            </a:pPr>
            <a:r>
              <a:rPr sz="3200"/>
              <a:t>正文级别 5</a:t>
            </a: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7864747" y="126477"/>
            <a:ext cx="1135204" cy="341359"/>
            <a:chOff x="468128" y="370735"/>
            <a:chExt cx="1135204" cy="341359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9670" y="370735"/>
              <a:ext cx="490406" cy="17747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8128" y="558194"/>
              <a:ext cx="1135204" cy="1539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 hasCustomPrompt="1"/>
          </p:nvPr>
        </p:nvSpPr>
        <p:spPr>
          <a:xfrm>
            <a:off x="623887" y="0"/>
            <a:ext cx="7886701" cy="3421064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标题文本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 hasCustomPrompt="1"/>
          </p:nvPr>
        </p:nvSpPr>
        <p:spPr>
          <a:xfrm>
            <a:off x="623887" y="3441700"/>
            <a:ext cx="7886701" cy="1689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SzTx/>
              <a:buNone/>
              <a:defRPr sz="2400"/>
            </a:lvl1pPr>
            <a:lvl2pPr marL="0" indent="457200">
              <a:spcBef>
                <a:spcPts val="500"/>
              </a:spcBef>
              <a:buSzTx/>
              <a:buNone/>
              <a:defRPr sz="2400"/>
            </a:lvl2pPr>
            <a:lvl3pPr marL="0" indent="914400">
              <a:spcBef>
                <a:spcPts val="500"/>
              </a:spcBef>
              <a:buSzTx/>
              <a:buNone/>
              <a:defRPr sz="2400"/>
            </a:lvl3pPr>
            <a:lvl4pPr marL="0" indent="1371600">
              <a:spcBef>
                <a:spcPts val="500"/>
              </a:spcBef>
              <a:buSzTx/>
              <a:buNone/>
              <a:defRPr sz="2400"/>
            </a:lvl4pPr>
            <a:lvl5pPr marL="0" indent="1828800">
              <a:spcBef>
                <a:spcPts val="500"/>
              </a:spcBef>
              <a:buSzTx/>
              <a:buNone/>
              <a:defRPr sz="2400"/>
            </a:lvl5pPr>
          </a:lstStyle>
          <a:p>
            <a:pPr lvl="0">
              <a:defRPr sz="1800"/>
            </a:pPr>
            <a:r>
              <a:rPr sz="2400"/>
              <a:t>正文级别 1</a:t>
            </a:r>
          </a:p>
          <a:p>
            <a:pPr lvl="1">
              <a:defRPr sz="1800"/>
            </a:pPr>
            <a:r>
              <a:rPr sz="2400"/>
              <a:t>正文级别 2</a:t>
            </a:r>
          </a:p>
          <a:p>
            <a:pPr lvl="2">
              <a:defRPr sz="1800"/>
            </a:pPr>
            <a:r>
              <a:rPr sz="2400"/>
              <a:t>正文级别 3</a:t>
            </a:r>
          </a:p>
          <a:p>
            <a:pPr lvl="3">
              <a:defRPr sz="1800"/>
            </a:pPr>
            <a:r>
              <a:rPr sz="2400"/>
              <a:t>正文级别 4</a:t>
            </a:r>
          </a:p>
          <a:p>
            <a:pPr lvl="4">
              <a:defRPr sz="1800"/>
            </a:pPr>
            <a:r>
              <a:rPr sz="2400"/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标题文本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 hasCustomPrompt="1"/>
          </p:nvPr>
        </p:nvSpPr>
        <p:spPr>
          <a:xfrm>
            <a:off x="628650" y="1368425"/>
            <a:ext cx="3867150" cy="37623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正文级别 1</a:t>
            </a:r>
          </a:p>
          <a:p>
            <a:pPr lvl="1">
              <a:defRPr sz="1800"/>
            </a:pPr>
            <a:r>
              <a:rPr sz="3200"/>
              <a:t>正文级别 2</a:t>
            </a:r>
          </a:p>
          <a:p>
            <a:pPr lvl="2">
              <a:defRPr sz="1800"/>
            </a:pPr>
            <a:r>
              <a:rPr sz="3200"/>
              <a:t>正文级别 3</a:t>
            </a:r>
          </a:p>
          <a:p>
            <a:pPr lvl="3">
              <a:defRPr sz="1800"/>
            </a:pPr>
            <a:r>
              <a:rPr sz="3200"/>
              <a:t>正文级别 4</a:t>
            </a:r>
          </a:p>
          <a:p>
            <a:pPr lvl="4">
              <a:defRPr sz="1800"/>
            </a:pPr>
            <a:r>
              <a:rPr sz="3200"/>
              <a:t>正文级别 5</a:t>
            </a: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7864747" y="126477"/>
            <a:ext cx="1135204" cy="341359"/>
            <a:chOff x="468128" y="370735"/>
            <a:chExt cx="1135204" cy="341359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9670" y="370735"/>
              <a:ext cx="490406" cy="17747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8128" y="558194"/>
              <a:ext cx="1135204" cy="1539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 hasCustomPrompt="1"/>
          </p:nvPr>
        </p:nvSpPr>
        <p:spPr>
          <a:xfrm>
            <a:off x="630237" y="273050"/>
            <a:ext cx="7886701" cy="995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标题文本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idx="1" hasCustomPrompt="1"/>
          </p:nvPr>
        </p:nvSpPr>
        <p:spPr>
          <a:xfrm>
            <a:off x="630237" y="1260475"/>
            <a:ext cx="3868739" cy="61753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正文级别 1</a:t>
            </a:r>
          </a:p>
          <a:p>
            <a:pPr lvl="1">
              <a:defRPr sz="1800" b="0"/>
            </a:pPr>
            <a:r>
              <a:rPr sz="2400" b="1"/>
              <a:t>正文级别 2</a:t>
            </a:r>
          </a:p>
          <a:p>
            <a:pPr lvl="2">
              <a:defRPr sz="1800" b="0"/>
            </a:pPr>
            <a:r>
              <a:rPr sz="2400" b="1"/>
              <a:t>正文级别 3</a:t>
            </a:r>
          </a:p>
          <a:p>
            <a:pPr lvl="3">
              <a:defRPr sz="1800" b="0"/>
            </a:pPr>
            <a:r>
              <a:rPr sz="2400" b="1"/>
              <a:t>正文级别 4</a:t>
            </a:r>
          </a:p>
          <a:p>
            <a:pPr lvl="4">
              <a:defRPr sz="1800" b="0"/>
            </a:pPr>
            <a:r>
              <a:rPr sz="2400" b="1"/>
              <a:t>正文级别 5</a:t>
            </a: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7864747" y="126477"/>
            <a:ext cx="1135204" cy="341359"/>
            <a:chOff x="468128" y="370735"/>
            <a:chExt cx="1135204" cy="341359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9670" y="370735"/>
              <a:ext cx="490406" cy="17747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8128" y="558194"/>
              <a:ext cx="1135204" cy="1539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 hasCustomPrompt="1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标题文本</a:t>
            </a: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7864747" y="126477"/>
            <a:ext cx="1135204" cy="341359"/>
            <a:chOff x="468128" y="370735"/>
            <a:chExt cx="1135204" cy="341359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9670" y="370735"/>
              <a:ext cx="490406" cy="177473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8128" y="558194"/>
              <a:ext cx="1135204" cy="1539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 hasCustomPrompt="1"/>
          </p:nvPr>
        </p:nvSpPr>
        <p:spPr>
          <a:xfrm>
            <a:off x="630237" y="0"/>
            <a:ext cx="2949576" cy="15430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标题文本</a:t>
            </a:r>
          </a:p>
        </p:txBody>
      </p:sp>
      <p:sp>
        <p:nvSpPr>
          <p:cNvPr id="24" name="Shape 24"/>
          <p:cNvSpPr>
            <a:spLocks noGrp="1"/>
          </p:cNvSpPr>
          <p:nvPr>
            <p:ph type="body" idx="1" hasCustomPrompt="1"/>
          </p:nvPr>
        </p:nvSpPr>
        <p:spPr>
          <a:xfrm>
            <a:off x="3887787" y="739775"/>
            <a:ext cx="4629151" cy="43910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正文级别 1</a:t>
            </a:r>
          </a:p>
          <a:p>
            <a:pPr lvl="1">
              <a:defRPr sz="1800"/>
            </a:pPr>
            <a:r>
              <a:rPr sz="3200"/>
              <a:t>正文级别 2</a:t>
            </a:r>
          </a:p>
          <a:p>
            <a:pPr lvl="2">
              <a:defRPr sz="1800"/>
            </a:pPr>
            <a:r>
              <a:rPr sz="3200"/>
              <a:t>正文级别 3</a:t>
            </a:r>
          </a:p>
          <a:p>
            <a:pPr lvl="3">
              <a:defRPr sz="1800"/>
            </a:pPr>
            <a:r>
              <a:rPr sz="3200"/>
              <a:t>正文级别 4</a:t>
            </a:r>
          </a:p>
          <a:p>
            <a:pPr lvl="4">
              <a:defRPr sz="1800"/>
            </a:pPr>
            <a:r>
              <a:rPr sz="3200"/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 hasCustomPrompt="1"/>
          </p:nvPr>
        </p:nvSpPr>
        <p:spPr>
          <a:xfrm>
            <a:off x="630237" y="0"/>
            <a:ext cx="2949576" cy="15430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标题文本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 hasCustomPrompt="1"/>
          </p:nvPr>
        </p:nvSpPr>
        <p:spPr>
          <a:xfrm>
            <a:off x="630237" y="1543050"/>
            <a:ext cx="2949576" cy="358775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None/>
              <a:defRPr sz="1600"/>
            </a:lvl1pPr>
            <a:lvl2pPr marL="0" indent="457200">
              <a:spcBef>
                <a:spcPts val="300"/>
              </a:spcBef>
              <a:buSzTx/>
              <a:buNone/>
              <a:defRPr sz="1600"/>
            </a:lvl2pPr>
            <a:lvl3pPr marL="0" indent="914400">
              <a:spcBef>
                <a:spcPts val="300"/>
              </a:spcBef>
              <a:buSzTx/>
              <a:buNone/>
              <a:defRPr sz="1600"/>
            </a:lvl3pPr>
            <a:lvl4pPr marL="0" indent="1371600">
              <a:spcBef>
                <a:spcPts val="300"/>
              </a:spcBef>
              <a:buSzTx/>
              <a:buNone/>
              <a:defRPr sz="1600"/>
            </a:lvl4pPr>
            <a:lvl5pPr marL="0" indent="1828800">
              <a:spcBef>
                <a:spcPts val="300"/>
              </a:spcBef>
              <a:buSzTx/>
              <a:buNone/>
              <a:defRPr sz="1600"/>
            </a:lvl5pPr>
          </a:lstStyle>
          <a:p>
            <a:pPr lvl="0">
              <a:defRPr sz="1800"/>
            </a:pPr>
            <a:r>
              <a:rPr sz="1600"/>
              <a:t>正文级别 1</a:t>
            </a:r>
          </a:p>
          <a:p>
            <a:pPr lvl="1">
              <a:defRPr sz="1800"/>
            </a:pPr>
            <a:r>
              <a:rPr sz="1600"/>
              <a:t>正文级别 2</a:t>
            </a:r>
          </a:p>
          <a:p>
            <a:pPr lvl="2">
              <a:defRPr sz="1800"/>
            </a:pPr>
            <a:r>
              <a:rPr sz="1600"/>
              <a:t>正文级别 3</a:t>
            </a:r>
          </a:p>
          <a:p>
            <a:pPr lvl="3">
              <a:defRPr sz="1800"/>
            </a:pPr>
            <a:r>
              <a:rPr sz="1600"/>
              <a:t>正文级别 4</a:t>
            </a:r>
          </a:p>
          <a:p>
            <a:pPr lvl="4">
              <a:defRPr sz="1800"/>
            </a:pPr>
            <a:r>
              <a:rPr sz="1600"/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标题文本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正文级别 1</a:t>
            </a:r>
          </a:p>
          <a:p>
            <a:pPr lvl="1">
              <a:defRPr sz="1800"/>
            </a:pPr>
            <a:r>
              <a:rPr sz="3200"/>
              <a:t>正文级别 2</a:t>
            </a:r>
          </a:p>
          <a:p>
            <a:pPr lvl="2">
              <a:defRPr sz="1800"/>
            </a:pPr>
            <a:r>
              <a:rPr sz="3200"/>
              <a:t>正文级别 3</a:t>
            </a:r>
          </a:p>
          <a:p>
            <a:pPr lvl="3">
              <a:defRPr sz="1800"/>
            </a:pPr>
            <a:r>
              <a:rPr sz="3200"/>
              <a:t>正文级别 4</a:t>
            </a:r>
          </a:p>
          <a:p>
            <a:pPr lvl="4">
              <a:defRPr sz="1800"/>
            </a:pPr>
            <a:r>
              <a:rPr sz="3200"/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 hasCustomPrompt="1"/>
          </p:nvPr>
        </p:nvSpPr>
        <p:spPr>
          <a:xfrm>
            <a:off x="6543675" y="273050"/>
            <a:ext cx="1971675" cy="48577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标题文本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 hasCustomPrompt="1"/>
          </p:nvPr>
        </p:nvSpPr>
        <p:spPr>
          <a:xfrm>
            <a:off x="628650" y="273050"/>
            <a:ext cx="5762625" cy="48577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正文级别 1</a:t>
            </a:r>
          </a:p>
          <a:p>
            <a:pPr lvl="1">
              <a:defRPr sz="1800"/>
            </a:pPr>
            <a:r>
              <a:rPr sz="3200"/>
              <a:t>正文级别 2</a:t>
            </a:r>
          </a:p>
          <a:p>
            <a:pPr lvl="2">
              <a:defRPr sz="1800"/>
            </a:pPr>
            <a:r>
              <a:rPr sz="3200"/>
              <a:t>正文级别 3</a:t>
            </a:r>
          </a:p>
          <a:p>
            <a:pPr lvl="3">
              <a:defRPr sz="1800"/>
            </a:pPr>
            <a:r>
              <a:rPr sz="3200"/>
              <a:t>正文级别 4</a:t>
            </a:r>
          </a:p>
          <a:p>
            <a:pPr lvl="4">
              <a:defRPr sz="1800"/>
            </a:pPr>
            <a:r>
              <a:rPr sz="3200"/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1095375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/>
          <a:p>
            <a:pPr lvl="0">
              <a:defRPr sz="1800"/>
            </a:pPr>
            <a:r>
              <a:rPr sz="4400"/>
              <a:t>标题文本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28650" y="1368425"/>
            <a:ext cx="7886700" cy="3762375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/>
          <a:p>
            <a:pPr lvl="0">
              <a:defRPr sz="1800"/>
            </a:pPr>
            <a:r>
              <a:rPr sz="3200"/>
              <a:t>正文级别 1</a:t>
            </a:r>
          </a:p>
          <a:p>
            <a:pPr lvl="1">
              <a:defRPr sz="1800"/>
            </a:pPr>
            <a:r>
              <a:rPr sz="3200"/>
              <a:t>正文级别 2</a:t>
            </a:r>
          </a:p>
          <a:p>
            <a:pPr lvl="2">
              <a:defRPr sz="1800"/>
            </a:pPr>
            <a:r>
              <a:rPr sz="3200"/>
              <a:t>正文级别 3</a:t>
            </a:r>
          </a:p>
          <a:p>
            <a:pPr lvl="3">
              <a:defRPr sz="1800"/>
            </a:pPr>
            <a:r>
              <a:rPr sz="3200"/>
              <a:t>正文级别 4</a:t>
            </a:r>
          </a:p>
          <a:p>
            <a:pPr lvl="4">
              <a:defRPr sz="1800"/>
            </a:pPr>
            <a:r>
              <a:rPr sz="3200"/>
              <a:t>正文级别 5</a:t>
            </a: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7450969" y="126477"/>
            <a:ext cx="1433080" cy="430931"/>
            <a:chOff x="468128" y="370735"/>
            <a:chExt cx="1135204" cy="341359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9670" y="370735"/>
              <a:ext cx="490406" cy="17747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8128" y="558194"/>
              <a:ext cx="1135204" cy="15390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indent="457200"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indent="914400"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indent="1371600"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indent="1828800"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lvl1pPr marL="342900" indent="-342900">
        <a:spcBef>
          <a:spcPts val="700"/>
        </a:spcBef>
        <a:buSzPct val="100000"/>
        <a:buChar char="•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L="783590" indent="-326390">
        <a:spcBef>
          <a:spcPts val="700"/>
        </a:spcBef>
        <a:buSzPct val="100000"/>
        <a:buChar char="–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L="1219200" indent="-304800">
        <a:spcBef>
          <a:spcPts val="700"/>
        </a:spcBef>
        <a:buSzPct val="100000"/>
        <a:buChar char="•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L="1737360" indent="-365760">
        <a:spcBef>
          <a:spcPts val="700"/>
        </a:spcBef>
        <a:buSzPct val="100000"/>
        <a:buChar char="–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L="2194560" indent="-365760">
        <a:spcBef>
          <a:spcPts val="700"/>
        </a:spcBef>
        <a:buSzPct val="100000"/>
        <a:buChar char="»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L="2692400" indent="-406400">
        <a:spcBef>
          <a:spcPts val="700"/>
        </a:spcBef>
        <a:buSzPct val="100000"/>
        <a:buChar char="•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L="3149600" indent="-406400">
        <a:spcBef>
          <a:spcPts val="700"/>
        </a:spcBef>
        <a:buSzPct val="100000"/>
        <a:buChar char="•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L="3606800" indent="-406400">
        <a:spcBef>
          <a:spcPts val="700"/>
        </a:spcBef>
        <a:buSzPct val="100000"/>
        <a:buChar char="•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L="4064000" indent="-406400">
        <a:spcBef>
          <a:spcPts val="700"/>
        </a:spcBef>
        <a:buSzPct val="100000"/>
        <a:buChar char="•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32747" y="1934396"/>
            <a:ext cx="1829733" cy="46166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中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物理</a:t>
            </a:r>
            <a:endParaRPr kumimoji="0" lang="zh-CN" altLang="en-US" sz="2400" b="1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" name="Shape 40"/>
          <p:cNvSpPr/>
          <p:nvPr/>
        </p:nvSpPr>
        <p:spPr>
          <a:xfrm>
            <a:off x="1332865" y="2164080"/>
            <a:ext cx="6542405" cy="49149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3600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4000" baseline="-25000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第一单元  信息的采集与整理</a:t>
            </a:r>
            <a:endParaRPr lang="zh-CN" sz="4000" baseline="-250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Shape 40"/>
          <p:cNvSpPr/>
          <p:nvPr/>
        </p:nvSpPr>
        <p:spPr>
          <a:xfrm>
            <a:off x="216535" y="742315"/>
            <a:ext cx="8512175" cy="1050925"/>
          </a:xfrm>
          <a:prstGeom prst="rect">
            <a:avLst/>
          </a:prstGeom>
          <a:ln w="12700"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</a:bodyPr>
          <a:lstStyle>
            <a:lvl1pPr>
              <a:defRPr sz="3600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7200" b="1" baseline="-25000" dirty="0" smtClean="0">
                <a:solidFill>
                  <a:srgbClr val="B61C22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川教版</a:t>
            </a:r>
            <a:r>
              <a:rPr lang="zh-CN" altLang="en-US" sz="2400" b="1" baseline="-25000" dirty="0" smtClean="0">
                <a:solidFill>
                  <a:srgbClr val="B61C22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（</a:t>
            </a:r>
            <a:r>
              <a:rPr lang="en-US" altLang="zh-CN" sz="2400" b="1" baseline="-25000" dirty="0" smtClean="0">
                <a:solidFill>
                  <a:srgbClr val="B61C22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2019</a:t>
            </a:r>
            <a:r>
              <a:rPr lang="zh-CN" altLang="en-US" sz="2400" b="1" baseline="-25000" dirty="0" smtClean="0">
                <a:solidFill>
                  <a:srgbClr val="B61C22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）</a:t>
            </a:r>
            <a:r>
              <a:rPr lang="zh-CN" altLang="en-US" sz="7200" b="1" baseline="-25000" dirty="0" smtClean="0">
                <a:solidFill>
                  <a:srgbClr val="B61C22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信息技术</a:t>
            </a:r>
            <a:r>
              <a:rPr lang="zh-CN" altLang="en-US" sz="2400" b="1" baseline="-25000" dirty="0" smtClean="0">
                <a:solidFill>
                  <a:srgbClr val="B61C22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（七年级下册）</a:t>
            </a:r>
            <a:endParaRPr lang="zh-CN" sz="2400" b="1" baseline="-25000" dirty="0">
              <a:solidFill>
                <a:srgbClr val="B61C22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lang="zh-CN" sz="2400" b="1" baseline="-25000" dirty="0">
              <a:solidFill>
                <a:srgbClr val="B61C22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" name="Shape 40"/>
          <p:cNvSpPr/>
          <p:nvPr/>
        </p:nvSpPr>
        <p:spPr>
          <a:xfrm>
            <a:off x="1957070" y="2880995"/>
            <a:ext cx="5293360" cy="49149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3600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4000" baseline="-25000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</a:t>
            </a:r>
            <a:r>
              <a:rPr lang="en-US" altLang="zh-CN" sz="4000" baseline="-25000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4000" baseline="-25000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节</a:t>
            </a:r>
            <a:r>
              <a:rPr lang="en-US" altLang="zh-CN" sz="4000" baseline="-25000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4000" baseline="-25000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信息的来源与获取</a:t>
            </a:r>
          </a:p>
        </p:txBody>
      </p:sp>
      <p:sp>
        <p:nvSpPr>
          <p:cNvPr id="4" name="矩形 3"/>
          <p:cNvSpPr/>
          <p:nvPr/>
        </p:nvSpPr>
        <p:spPr>
          <a:xfrm>
            <a:off x="217314" y="203839"/>
            <a:ext cx="1530566" cy="307775"/>
          </a:xfrm>
          <a:prstGeom prst="rect">
            <a:avLst/>
          </a:prstGeom>
          <a:solidFill>
            <a:srgbClr val="C00000"/>
          </a:solidFill>
          <a:ln w="12700" cap="flat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190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dist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0" b="1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腾祥范笑歌楷书简繁合集" panose="01010104010101010101" pitchFamily="2" charset="-122"/>
                <a:ea typeface="腾祥范笑歌楷书简繁合集" panose="01010104010101010101" pitchFamily="2" charset="-122"/>
                <a:cs typeface="微软雅黑" panose="020B0503020204020204" charset="-122"/>
                <a:sym typeface="微软雅黑" panose="020B0503020204020204" charset="-122"/>
              </a:rPr>
              <a:t>学易同步精品课堂</a:t>
            </a:r>
            <a:endParaRPr kumimoji="0" lang="zh-CN" altLang="en-US" sz="14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腾祥范笑歌楷书简繁合集" panose="01010104010101010101" pitchFamily="2" charset="-122"/>
              <a:ea typeface="腾祥范笑歌楷书简繁合集" panose="01010104010101010101" pitchFamily="2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0740" y="3454553"/>
            <a:ext cx="1872568" cy="187256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08"/>
          <p:cNvSpPr/>
          <p:nvPr/>
        </p:nvSpPr>
        <p:spPr>
          <a:xfrm>
            <a:off x="326806" y="300084"/>
            <a:ext cx="724521" cy="697781"/>
          </a:xfrm>
          <a:prstGeom prst="rect">
            <a:avLst/>
          </a:prstGeom>
          <a:solidFill>
            <a:srgbClr val="C00000">
              <a:alpha val="80000"/>
            </a:srgbClr>
          </a:solidFill>
          <a:ln w="12700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Shape 112"/>
          <p:cNvSpPr/>
          <p:nvPr/>
        </p:nvSpPr>
        <p:spPr>
          <a:xfrm>
            <a:off x="284119" y="341198"/>
            <a:ext cx="809896" cy="58477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defRPr sz="10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方正舒体" panose="02010601030101010101" pitchFamily="2" charset="-122"/>
                <a:sym typeface="微软雅黑" panose="020B0503020204020204" charset="-122"/>
              </a:rPr>
              <a:t>1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ea typeface="方正舒体" panose="02010601030101010101" pitchFamily="2" charset="-122"/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04089" y="341198"/>
            <a:ext cx="1528622" cy="52321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课堂导入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059873" y="831695"/>
            <a:ext cx="4669105" cy="0"/>
          </a:xfrm>
          <a:prstGeom prst="line">
            <a:avLst/>
          </a:prstGeom>
          <a:noFill/>
          <a:ln w="28575" cap="flat">
            <a:solidFill>
              <a:srgbClr val="C00000"/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文本框 2"/>
          <p:cNvSpPr txBox="1"/>
          <p:nvPr/>
        </p:nvSpPr>
        <p:spPr>
          <a:xfrm>
            <a:off x="464820" y="1216660"/>
            <a:ext cx="4081145" cy="341376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508000" algn="just" defTabSz="914400" rtl="0" eaLnBrk="1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282533468"/>
                </a:ext>
              </a:extLst>
            </a:pP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大熊猫是世界上最珍贵的动物之一，属国家一级保护动物，也是我们的</a:t>
            </a:r>
            <a:r>
              <a:rPr kumimoji="0" lang="en-US" altLang="zh-CN" sz="20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“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国宝</a:t>
            </a:r>
            <a:r>
              <a:rPr kumimoji="0" lang="en-US" altLang="zh-CN" sz="20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”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。四川得天独厚的地理条件为它们提供了适合的生活环境。但大家或许还不够了解它们，比如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它们的生活习性和特点是什么？它们的生存现状怎样？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我们可以带着这些问题去成都大熊猫繁育研究基地进行研究性学习。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rcRect t="32284"/>
          <a:stretch>
            <a:fillRect/>
          </a:stretch>
        </p:blipFill>
        <p:spPr>
          <a:xfrm>
            <a:off x="4818380" y="1062990"/>
            <a:ext cx="3769995" cy="372046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08"/>
          <p:cNvSpPr/>
          <p:nvPr/>
        </p:nvSpPr>
        <p:spPr>
          <a:xfrm>
            <a:off x="326806" y="300084"/>
            <a:ext cx="724521" cy="697781"/>
          </a:xfrm>
          <a:prstGeom prst="rect">
            <a:avLst/>
          </a:prstGeom>
          <a:solidFill>
            <a:srgbClr val="C00000">
              <a:alpha val="80000"/>
            </a:srgbClr>
          </a:solidFill>
          <a:ln w="12700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Shape 112"/>
          <p:cNvSpPr/>
          <p:nvPr/>
        </p:nvSpPr>
        <p:spPr>
          <a:xfrm>
            <a:off x="284119" y="341198"/>
            <a:ext cx="809896" cy="58477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defRPr sz="10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方正舒体" panose="02010601030101010101" pitchFamily="2" charset="-122"/>
                <a:sym typeface="微软雅黑" panose="020B0503020204020204" charset="-122"/>
              </a:rPr>
              <a:t>2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方正舒体" panose="02010601030101010101" pitchFamily="2" charset="-122"/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04089" y="341198"/>
            <a:ext cx="1528622" cy="52321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课堂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活动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059873" y="831695"/>
            <a:ext cx="4669105" cy="0"/>
          </a:xfrm>
          <a:prstGeom prst="line">
            <a:avLst/>
          </a:prstGeom>
          <a:noFill/>
          <a:ln w="28575" cap="flat">
            <a:solidFill>
              <a:srgbClr val="C00000"/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文本框 2"/>
          <p:cNvSpPr txBox="1"/>
          <p:nvPr/>
        </p:nvSpPr>
        <p:spPr>
          <a:xfrm>
            <a:off x="766445" y="1248410"/>
            <a:ext cx="7675245" cy="75438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457200" algn="just" defTabSz="914400" rtl="0" eaLnBrk="1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59296752"/>
                </a:ext>
              </a:extLst>
            </a:pPr>
            <a:r>
              <a:rPr kumimoji="0" lang="zh-CN" altLang="en-US" sz="180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我们要完成大熊猫研究性学习任务，需要大量的有效信息。怎样才能有效的获取我们需要的信息呢？一般需要以下四个步骤。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625475" y="2560955"/>
            <a:ext cx="7958455" cy="340360"/>
            <a:chOff x="1050" y="3744"/>
            <a:chExt cx="12533" cy="536"/>
          </a:xfrm>
        </p:grpSpPr>
        <p:sp>
          <p:nvSpPr>
            <p:cNvPr id="4" name="流程图: 可选过程 3"/>
            <p:cNvSpPr/>
            <p:nvPr/>
          </p:nvSpPr>
          <p:spPr>
            <a:xfrm>
              <a:off x="1050" y="3744"/>
              <a:ext cx="2032" cy="537"/>
            </a:xfrm>
            <a:prstGeom prst="flowChartAlternateProcess">
              <a:avLst/>
            </a:prstGeom>
            <a:solidFill>
              <a:srgbClr val="F66D08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明确信息需求</a:t>
              </a:r>
            </a:p>
          </p:txBody>
        </p:sp>
        <p:sp>
          <p:nvSpPr>
            <p:cNvPr id="9" name="流程图: 可选过程 8"/>
            <p:cNvSpPr/>
            <p:nvPr/>
          </p:nvSpPr>
          <p:spPr>
            <a:xfrm>
              <a:off x="4405" y="3746"/>
              <a:ext cx="2032" cy="533"/>
            </a:xfrm>
            <a:prstGeom prst="flowChartAlternateProcess">
              <a:avLst/>
            </a:prstGeom>
            <a:solidFill>
              <a:srgbClr val="F66D08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确定信息来源</a:t>
              </a:r>
            </a:p>
          </p:txBody>
        </p:sp>
        <p:sp>
          <p:nvSpPr>
            <p:cNvPr id="10" name="流程图: 可选过程 9"/>
            <p:cNvSpPr/>
            <p:nvPr/>
          </p:nvSpPr>
          <p:spPr>
            <a:xfrm>
              <a:off x="7760" y="3746"/>
              <a:ext cx="2032" cy="533"/>
            </a:xfrm>
            <a:prstGeom prst="flowChartAlternateProcess">
              <a:avLst/>
            </a:prstGeom>
            <a:solidFill>
              <a:srgbClr val="F66D08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采集信息</a:t>
              </a:r>
            </a:p>
          </p:txBody>
        </p:sp>
        <p:sp>
          <p:nvSpPr>
            <p:cNvPr id="11" name="流程图: 可选过程 10"/>
            <p:cNvSpPr/>
            <p:nvPr/>
          </p:nvSpPr>
          <p:spPr>
            <a:xfrm>
              <a:off x="11115" y="3744"/>
              <a:ext cx="2469" cy="536"/>
            </a:xfrm>
            <a:prstGeom prst="flowChartAlternateProcess">
              <a:avLst/>
            </a:prstGeom>
            <a:solidFill>
              <a:srgbClr val="F66D08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整理并保存信息</a:t>
              </a:r>
            </a:p>
          </p:txBody>
        </p:sp>
        <p:sp>
          <p:nvSpPr>
            <p:cNvPr id="12" name="右箭头 11"/>
            <p:cNvSpPr/>
            <p:nvPr/>
          </p:nvSpPr>
          <p:spPr>
            <a:xfrm>
              <a:off x="3314" y="3744"/>
              <a:ext cx="859" cy="508"/>
            </a:xfrm>
            <a:prstGeom prst="rightArrow">
              <a:avLst/>
            </a:prstGeom>
            <a:solidFill>
              <a:srgbClr val="FFC000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3" name="右箭头 12"/>
            <p:cNvSpPr/>
            <p:nvPr/>
          </p:nvSpPr>
          <p:spPr>
            <a:xfrm>
              <a:off x="6669" y="3744"/>
              <a:ext cx="859" cy="508"/>
            </a:xfrm>
            <a:prstGeom prst="rightArrow">
              <a:avLst/>
            </a:prstGeom>
            <a:solidFill>
              <a:srgbClr val="FFC000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4" name="右箭头 13"/>
            <p:cNvSpPr/>
            <p:nvPr/>
          </p:nvSpPr>
          <p:spPr>
            <a:xfrm>
              <a:off x="10024" y="3744"/>
              <a:ext cx="859" cy="508"/>
            </a:xfrm>
            <a:prstGeom prst="rightArrow">
              <a:avLst/>
            </a:prstGeom>
            <a:solidFill>
              <a:srgbClr val="FFC000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66445" y="3433445"/>
            <a:ext cx="7675880" cy="75438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fromWordArt="0" anchor="t" anchorCtr="0" forceAA="0" compatLnSpc="1">
            <a:spAutoFit/>
          </a:bodyPr>
          <a:lstStyle/>
          <a:p>
            <a:pPr lvl="0" indent="457200" algn="just" defTabSz="914400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xmlns="" val="200" checksum="59296752"/>
                </a:ext>
              </a:extLst>
            </a:pPr>
            <a:r>
              <a:rPr lang="zh-CN" altLang="en-US" sz="180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我们还可以选择完成其他主题来体验获取信息的过程。如探究某个学科的前沿知识，了解某个历史时期的文化背景，制订某个城市的旅游计划等。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9144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lang="zh-CN" b="1" dirty="0">
                <a:solidFill>
                  <a:srgbClr val="C00000"/>
                </a:solidFill>
              </a:rPr>
              <a:t>学习目标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0565" y="1379855"/>
            <a:ext cx="6451600" cy="6438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1. </a:t>
            </a: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了解信息来源的多样性。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10565" y="2437765"/>
            <a:ext cx="7186295" cy="119761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2. </a:t>
            </a: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学会根据问题确定信息需求和信息来源，选择恰当的方法获取信息。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18288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0">
                <a:solidFill>
                  <a:srgbClr val="000000"/>
                </a:solidFill>
              </a:defRPr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信息的需求与来源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一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10565" y="745490"/>
            <a:ext cx="7865110" cy="82867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508000" algn="just" defTabSz="914400" rtl="0" eaLnBrk="1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282533468"/>
                </a:ext>
              </a:extLst>
            </a:pP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当我们遇到问题时，首先从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分析问题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开始，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列出信息需求分析表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，从而确定信息来源，这是信息获取的前提和基础。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787400" y="1574182"/>
            <a:ext cx="8012430" cy="3484286"/>
            <a:chOff x="1240" y="1739"/>
            <a:chExt cx="12618" cy="6230"/>
          </a:xfrm>
        </p:grpSpPr>
        <p:grpSp>
          <p:nvGrpSpPr>
            <p:cNvPr id="22" name="组合 21"/>
            <p:cNvGrpSpPr/>
            <p:nvPr/>
          </p:nvGrpSpPr>
          <p:grpSpPr>
            <a:xfrm>
              <a:off x="1240" y="3295"/>
              <a:ext cx="9280" cy="3390"/>
              <a:chOff x="2537" y="3260"/>
              <a:chExt cx="9280" cy="3390"/>
            </a:xfrm>
          </p:grpSpPr>
          <p:sp>
            <p:nvSpPr>
              <p:cNvPr id="4" name="流程图: 过程 3"/>
              <p:cNvSpPr/>
              <p:nvPr/>
            </p:nvSpPr>
            <p:spPr>
              <a:xfrm>
                <a:off x="6009" y="4617"/>
                <a:ext cx="2382" cy="656"/>
              </a:xfrm>
              <a:prstGeom prst="flowChartProcess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spAutoFit/>
              </a:bodyPr>
              <a:lstStyle/>
              <a:p>
                <a:pPr marL="0" marR="0" indent="0" algn="ctr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大熊猫</a:t>
                </a:r>
              </a:p>
            </p:txBody>
          </p:sp>
          <p:sp>
            <p:nvSpPr>
              <p:cNvPr id="6" name="流程图: 过程 5"/>
              <p:cNvSpPr/>
              <p:nvPr/>
            </p:nvSpPr>
            <p:spPr>
              <a:xfrm>
                <a:off x="9435" y="5973"/>
                <a:ext cx="2382" cy="656"/>
              </a:xfrm>
              <a:prstGeom prst="flowChartProcess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spAutoFit/>
              </a:bodyPr>
              <a:lstStyle/>
              <a:p>
                <a:pPr marL="0" marR="0" indent="0" algn="ctr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衍生文化</a:t>
                </a:r>
              </a:p>
            </p:txBody>
          </p:sp>
          <p:sp>
            <p:nvSpPr>
              <p:cNvPr id="8" name="流程图: 过程 7"/>
              <p:cNvSpPr/>
              <p:nvPr/>
            </p:nvSpPr>
            <p:spPr>
              <a:xfrm>
                <a:off x="9435" y="4629"/>
                <a:ext cx="2382" cy="656"/>
              </a:xfrm>
              <a:prstGeom prst="flowChartProcess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spAutoFit/>
              </a:bodyPr>
              <a:lstStyle/>
              <a:p>
                <a:pPr marL="0" marR="0" indent="0" algn="ctr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生活习性</a:t>
                </a:r>
              </a:p>
            </p:txBody>
          </p:sp>
          <p:sp>
            <p:nvSpPr>
              <p:cNvPr id="9" name="流程图: 过程 8"/>
              <p:cNvSpPr/>
              <p:nvPr/>
            </p:nvSpPr>
            <p:spPr>
              <a:xfrm>
                <a:off x="9435" y="3282"/>
                <a:ext cx="2382" cy="656"/>
              </a:xfrm>
              <a:prstGeom prst="flowChartProcess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spAutoFit/>
              </a:bodyPr>
              <a:lstStyle/>
              <a:p>
                <a:pPr marL="0" marR="0" indent="0" algn="ctr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生存现状</a:t>
                </a:r>
              </a:p>
            </p:txBody>
          </p:sp>
          <p:sp>
            <p:nvSpPr>
              <p:cNvPr id="10" name="流程图: 过程 9"/>
              <p:cNvSpPr/>
              <p:nvPr/>
            </p:nvSpPr>
            <p:spPr>
              <a:xfrm>
                <a:off x="2537" y="5994"/>
                <a:ext cx="2382" cy="656"/>
              </a:xfrm>
              <a:prstGeom prst="flowChartProcess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spAutoFit/>
              </a:bodyPr>
              <a:lstStyle/>
              <a:p>
                <a:pPr marL="0" marR="0" indent="0" algn="ctr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……</a:t>
                </a:r>
              </a:p>
            </p:txBody>
          </p:sp>
          <p:sp>
            <p:nvSpPr>
              <p:cNvPr id="11" name="流程图: 过程 10"/>
              <p:cNvSpPr/>
              <p:nvPr/>
            </p:nvSpPr>
            <p:spPr>
              <a:xfrm>
                <a:off x="2537" y="4633"/>
                <a:ext cx="2382" cy="658"/>
              </a:xfrm>
              <a:prstGeom prst="flowChartProcess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spAutoFit/>
              </a:bodyPr>
              <a:lstStyle/>
              <a:p>
                <a:pPr marL="0" marR="0" indent="0" algn="ctr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形态特征</a:t>
                </a:r>
              </a:p>
            </p:txBody>
          </p:sp>
          <p:sp>
            <p:nvSpPr>
              <p:cNvPr id="12" name="流程图: 过程 11"/>
              <p:cNvSpPr/>
              <p:nvPr/>
            </p:nvSpPr>
            <p:spPr>
              <a:xfrm>
                <a:off x="2537" y="3260"/>
                <a:ext cx="2382" cy="658"/>
              </a:xfrm>
              <a:prstGeom prst="flowChartProcess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spAutoFit/>
              </a:bodyPr>
              <a:lstStyle/>
              <a:p>
                <a:pPr marL="0" marR="0" indent="0" algn="ctr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演化历史</a:t>
                </a:r>
              </a:p>
            </p:txBody>
          </p:sp>
          <p:cxnSp>
            <p:nvCxnSpPr>
              <p:cNvPr id="15" name="直接连接符 14"/>
              <p:cNvCxnSpPr>
                <a:stCxn id="12" idx="3"/>
              </p:cNvCxnSpPr>
              <p:nvPr/>
            </p:nvCxnSpPr>
            <p:spPr>
              <a:xfrm>
                <a:off x="4919" y="3589"/>
                <a:ext cx="1186" cy="99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>
                <a:stCxn id="11" idx="3"/>
                <a:endCxn id="4" idx="1"/>
              </p:cNvCxnSpPr>
              <p:nvPr/>
            </p:nvCxnSpPr>
            <p:spPr>
              <a:xfrm flipV="1">
                <a:off x="4919" y="4950"/>
                <a:ext cx="1090" cy="1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>
                <a:stCxn id="4" idx="3"/>
                <a:endCxn id="8" idx="1"/>
              </p:cNvCxnSpPr>
              <p:nvPr/>
            </p:nvCxnSpPr>
            <p:spPr>
              <a:xfrm>
                <a:off x="8391" y="4946"/>
                <a:ext cx="1044" cy="11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>
                <a:endCxn id="10" idx="3"/>
              </p:cNvCxnSpPr>
              <p:nvPr/>
            </p:nvCxnSpPr>
            <p:spPr>
              <a:xfrm flipH="1">
                <a:off x="4919" y="5275"/>
                <a:ext cx="1239" cy="104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>
                <a:stCxn id="9" idx="1"/>
              </p:cNvCxnSpPr>
              <p:nvPr/>
            </p:nvCxnSpPr>
            <p:spPr>
              <a:xfrm flipH="1">
                <a:off x="8085" y="3610"/>
                <a:ext cx="1350" cy="9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>
                <a:stCxn id="6" idx="1"/>
              </p:cNvCxnSpPr>
              <p:nvPr/>
            </p:nvCxnSpPr>
            <p:spPr>
              <a:xfrm flipH="1" flipV="1">
                <a:off x="8014" y="5275"/>
                <a:ext cx="1421" cy="102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3" name="流程图: 终止 22"/>
            <p:cNvSpPr/>
            <p:nvPr/>
          </p:nvSpPr>
          <p:spPr>
            <a:xfrm>
              <a:off x="11791" y="1739"/>
              <a:ext cx="2067" cy="758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栖息环境</a:t>
              </a:r>
            </a:p>
          </p:txBody>
        </p:sp>
        <p:sp>
          <p:nvSpPr>
            <p:cNvPr id="24" name="流程图: 终止 23"/>
            <p:cNvSpPr/>
            <p:nvPr/>
          </p:nvSpPr>
          <p:spPr>
            <a:xfrm>
              <a:off x="11791" y="2286"/>
              <a:ext cx="2067" cy="758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地理分布</a:t>
              </a:r>
            </a:p>
          </p:txBody>
        </p:sp>
        <p:sp>
          <p:nvSpPr>
            <p:cNvPr id="26" name="流程图: 终止 25"/>
            <p:cNvSpPr/>
            <p:nvPr/>
          </p:nvSpPr>
          <p:spPr>
            <a:xfrm>
              <a:off x="11791" y="2834"/>
              <a:ext cx="2067" cy="759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保护法规</a:t>
              </a:r>
            </a:p>
          </p:txBody>
        </p:sp>
        <p:sp>
          <p:nvSpPr>
            <p:cNvPr id="27" name="流程图: 终止 26"/>
            <p:cNvSpPr/>
            <p:nvPr/>
          </p:nvSpPr>
          <p:spPr>
            <a:xfrm>
              <a:off x="11791" y="3296"/>
              <a:ext cx="2067" cy="928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en-US" altLang="zh-CN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……</a:t>
              </a:r>
            </a:p>
          </p:txBody>
        </p:sp>
        <p:sp>
          <p:nvSpPr>
            <p:cNvPr id="28" name="流程图: 终止 27"/>
            <p:cNvSpPr/>
            <p:nvPr/>
          </p:nvSpPr>
          <p:spPr>
            <a:xfrm>
              <a:off x="11791" y="3928"/>
              <a:ext cx="2067" cy="759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行为特点</a:t>
              </a:r>
            </a:p>
          </p:txBody>
        </p:sp>
        <p:sp>
          <p:nvSpPr>
            <p:cNvPr id="29" name="流程图: 终止 28"/>
            <p:cNvSpPr/>
            <p:nvPr/>
          </p:nvSpPr>
          <p:spPr>
            <a:xfrm>
              <a:off x="11791" y="4475"/>
              <a:ext cx="2067" cy="759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食性食物</a:t>
              </a:r>
            </a:p>
          </p:txBody>
        </p:sp>
        <p:sp>
          <p:nvSpPr>
            <p:cNvPr id="30" name="流程图: 终止 29"/>
            <p:cNvSpPr/>
            <p:nvPr/>
          </p:nvSpPr>
          <p:spPr>
            <a:xfrm>
              <a:off x="11791" y="5022"/>
              <a:ext cx="2067" cy="759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进食方法</a:t>
              </a:r>
            </a:p>
          </p:txBody>
        </p:sp>
        <p:sp>
          <p:nvSpPr>
            <p:cNvPr id="31" name="流程图: 终止 30"/>
            <p:cNvSpPr/>
            <p:nvPr/>
          </p:nvSpPr>
          <p:spPr>
            <a:xfrm>
              <a:off x="11791" y="5494"/>
              <a:ext cx="2067" cy="907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en-US" altLang="zh-CN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……</a:t>
              </a:r>
            </a:p>
          </p:txBody>
        </p:sp>
        <p:sp>
          <p:nvSpPr>
            <p:cNvPr id="32" name="流程图: 终止 31"/>
            <p:cNvSpPr/>
            <p:nvPr/>
          </p:nvSpPr>
          <p:spPr>
            <a:xfrm>
              <a:off x="11791" y="6116"/>
              <a:ext cx="2067" cy="759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动漫影视</a:t>
              </a:r>
            </a:p>
          </p:txBody>
        </p:sp>
        <p:sp>
          <p:nvSpPr>
            <p:cNvPr id="33" name="流程图: 终止 32"/>
            <p:cNvSpPr/>
            <p:nvPr/>
          </p:nvSpPr>
          <p:spPr>
            <a:xfrm>
              <a:off x="11791" y="6663"/>
              <a:ext cx="2067" cy="759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音乐小说</a:t>
              </a:r>
            </a:p>
          </p:txBody>
        </p:sp>
        <p:sp>
          <p:nvSpPr>
            <p:cNvPr id="34" name="流程图: 终止 33"/>
            <p:cNvSpPr/>
            <p:nvPr/>
          </p:nvSpPr>
          <p:spPr>
            <a:xfrm>
              <a:off x="11791" y="7210"/>
              <a:ext cx="2067" cy="759"/>
            </a:xfrm>
            <a:prstGeom prst="flowChartTerminator">
              <a:avLst/>
            </a:prstGeom>
            <a:solidFill>
              <a:srgbClr val="FFFFFF"/>
            </a:solidFill>
            <a:ln w="12700" cap="flat">
              <a:solidFill>
                <a:srgbClr val="BBE0E3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外交大使</a:t>
              </a:r>
            </a:p>
          </p:txBody>
        </p:sp>
        <p:cxnSp>
          <p:nvCxnSpPr>
            <p:cNvPr id="37" name="直接连接符 36"/>
            <p:cNvCxnSpPr>
              <a:stCxn id="23" idx="1"/>
            </p:cNvCxnSpPr>
            <p:nvPr/>
          </p:nvCxnSpPr>
          <p:spPr>
            <a:xfrm flipH="1">
              <a:off x="10484" y="2118"/>
              <a:ext cx="1307" cy="126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stCxn id="24" idx="1"/>
              <a:endCxn id="9" idx="3"/>
            </p:cNvCxnSpPr>
            <p:nvPr/>
          </p:nvCxnSpPr>
          <p:spPr>
            <a:xfrm flipH="1">
              <a:off x="10520" y="2666"/>
              <a:ext cx="1271" cy="98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>
              <a:stCxn id="26" idx="1"/>
              <a:endCxn id="9" idx="3"/>
            </p:cNvCxnSpPr>
            <p:nvPr/>
          </p:nvCxnSpPr>
          <p:spPr>
            <a:xfrm flipH="1">
              <a:off x="10520" y="3213"/>
              <a:ext cx="1271" cy="43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>
              <a:stCxn id="27" idx="1"/>
            </p:cNvCxnSpPr>
            <p:nvPr/>
          </p:nvCxnSpPr>
          <p:spPr>
            <a:xfrm flipH="1" flipV="1">
              <a:off x="10501" y="3697"/>
              <a:ext cx="1290" cy="6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>
              <a:stCxn id="28" idx="1"/>
            </p:cNvCxnSpPr>
            <p:nvPr/>
          </p:nvCxnSpPr>
          <p:spPr>
            <a:xfrm flipH="1">
              <a:off x="10519" y="4307"/>
              <a:ext cx="1272" cy="40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>
              <a:stCxn id="29" idx="1"/>
            </p:cNvCxnSpPr>
            <p:nvPr/>
          </p:nvCxnSpPr>
          <p:spPr>
            <a:xfrm flipH="1" flipV="1">
              <a:off x="10536" y="4820"/>
              <a:ext cx="1255" cy="3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>
              <a:stCxn id="30" idx="1"/>
              <a:endCxn id="8" idx="3"/>
            </p:cNvCxnSpPr>
            <p:nvPr/>
          </p:nvCxnSpPr>
          <p:spPr>
            <a:xfrm flipH="1" flipV="1">
              <a:off x="10520" y="4992"/>
              <a:ext cx="1271" cy="41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31" idx="1"/>
            </p:cNvCxnSpPr>
            <p:nvPr/>
          </p:nvCxnSpPr>
          <p:spPr>
            <a:xfrm flipH="1" flipV="1">
              <a:off x="10501" y="5186"/>
              <a:ext cx="1290" cy="76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>
              <a:stCxn id="32" idx="1"/>
              <a:endCxn id="6" idx="3"/>
            </p:cNvCxnSpPr>
            <p:nvPr/>
          </p:nvCxnSpPr>
          <p:spPr>
            <a:xfrm flipH="1" flipV="1">
              <a:off x="10520" y="6336"/>
              <a:ext cx="1271" cy="15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>
              <a:stCxn id="33" idx="1"/>
            </p:cNvCxnSpPr>
            <p:nvPr/>
          </p:nvCxnSpPr>
          <p:spPr>
            <a:xfrm flipH="1" flipV="1">
              <a:off x="10519" y="6378"/>
              <a:ext cx="1272" cy="66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>
              <a:stCxn id="34" idx="1"/>
            </p:cNvCxnSpPr>
            <p:nvPr/>
          </p:nvCxnSpPr>
          <p:spPr>
            <a:xfrm flipH="1" flipV="1">
              <a:off x="10536" y="6589"/>
              <a:ext cx="1255" cy="100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2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6858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0">
                <a:solidFill>
                  <a:srgbClr val="000000"/>
                </a:solidFill>
              </a:defRPr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任务一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一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94030" y="848360"/>
            <a:ext cx="8335010" cy="39751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508000" algn="just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282533468"/>
                </a:ext>
              </a:extLst>
            </a:pP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通过问题分析，选择一些项目作为研究内容，制作信息需求分析表。</a:t>
            </a: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710565" y="1822450"/>
          <a:ext cx="7717155" cy="2851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2385"/>
                <a:gridCol w="2572385"/>
                <a:gridCol w="2572385"/>
              </a:tblGrid>
              <a:tr h="8661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活动任务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信息内容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信息类型</a:t>
                      </a:r>
                    </a:p>
                  </a:txBody>
                  <a:tcPr anchor="ctr"/>
                </a:tc>
              </a:tr>
              <a:tr h="661670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大熊猫研究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大熊猫的形态特征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文字、图片、音频、视频等</a:t>
                      </a:r>
                    </a:p>
                  </a:txBody>
                  <a:tcPr anchor="ctr"/>
                </a:tc>
              </a:tr>
              <a:tr h="6623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大熊猫的生活习性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6616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大熊猫的衍生文化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流程图: 过程 13"/>
          <p:cNvSpPr/>
          <p:nvPr/>
        </p:nvSpPr>
        <p:spPr>
          <a:xfrm>
            <a:off x="3192463" y="1455420"/>
            <a:ext cx="2759075" cy="367029"/>
          </a:xfrm>
          <a:prstGeom prst="flowChartProcess">
            <a:avLst/>
          </a:prstGeom>
          <a:solidFill>
            <a:schemeClr val="bg1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ctr" forceAA="0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8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信息需求分析表</a:t>
            </a: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6858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0">
                <a:solidFill>
                  <a:srgbClr val="000000"/>
                </a:solidFill>
              </a:defRPr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任务一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一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21995" y="1023620"/>
            <a:ext cx="7831455" cy="341376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609600" algn="just" defTabSz="9144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4158780845"/>
                </a:ext>
              </a:extLst>
            </a:pPr>
            <a:r>
              <a:rPr kumimoji="0" lang="zh-CN" altLang="en-US" sz="24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在确定了信息需求之后，就可以根据需求</a:t>
            </a:r>
            <a:r>
              <a:rPr kumimoji="0" lang="zh-CN" altLang="en-US" sz="24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寻找来源</a:t>
            </a:r>
            <a:r>
              <a:rPr kumimoji="0" lang="zh-CN" altLang="en-US" sz="24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。一般来说，信息的来源主要包括</a:t>
            </a:r>
            <a:r>
              <a:rPr kumimoji="0" lang="zh-CN" altLang="en-US" sz="2400" b="1" i="0" u="none" strike="noStrike" cap="none" spc="0" normalizeH="0" baseline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事物本身</a:t>
            </a:r>
            <a:r>
              <a:rPr kumimoji="0" lang="zh-CN" altLang="en-US" sz="24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、</a:t>
            </a:r>
            <a:r>
              <a:rPr kumimoji="0" lang="zh-CN" altLang="en-US" sz="2400" b="1" i="0" u="none" strike="noStrike" cap="none" spc="0" normalizeH="0" baseline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他人</a:t>
            </a:r>
            <a:r>
              <a:rPr kumimoji="0" lang="zh-CN" altLang="en-US" sz="24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和</a:t>
            </a:r>
            <a:r>
              <a:rPr kumimoji="0" lang="zh-CN" altLang="en-US" sz="2400" b="1" i="0" u="none" strike="noStrike" cap="none" spc="0" normalizeH="0" baseline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媒体</a:t>
            </a:r>
            <a:r>
              <a:rPr kumimoji="0" lang="zh-CN" altLang="en-US" sz="24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。信息的来源越广，收集到的信息量就越大，获取可靠信息的概率就越高。因此，为了使收集的信息更具说服力，应力求信息来源具有多样性，尽量选择具有权威性、代表性的信息源。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6858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0">
                <a:solidFill>
                  <a:srgbClr val="000000"/>
                </a:solidFill>
              </a:defRPr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任务二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一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77875" y="779145"/>
            <a:ext cx="7675880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45720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59296752"/>
                </a:ext>
              </a:extLst>
            </a:pPr>
            <a:r>
              <a: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小组讨论，确定信息来源，填写下表。</a:t>
            </a: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319405" y="1270000"/>
          <a:ext cx="8397875" cy="345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7315"/>
                <a:gridCol w="2725420"/>
                <a:gridCol w="3025140"/>
              </a:tblGrid>
              <a:tr h="9728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信息内容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信息类型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获取信息来源的方式</a:t>
                      </a:r>
                    </a:p>
                  </a:txBody>
                  <a:tcPr anchor="ctr"/>
                </a:tc>
              </a:tr>
              <a:tr h="8293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大熊猫的形态特征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文字、图片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参观大熊猫基地等</a:t>
                      </a:r>
                    </a:p>
                  </a:txBody>
                  <a:tcPr anchor="ctr"/>
                </a:tc>
              </a:tr>
              <a:tr h="8286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大熊猫的生活习性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录音、图片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采访大熊猫基地饲养员等</a:t>
                      </a:r>
                    </a:p>
                  </a:txBody>
                  <a:tcPr anchor="ctr"/>
                </a:tc>
              </a:tr>
              <a:tr h="8286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大熊猫的衍生文化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文字、图片、视频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进图书馆、网络搜索等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11430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0">
                <a:solidFill>
                  <a:srgbClr val="000000"/>
                </a:solidFill>
              </a:defRPr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信息的采集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65530" y="694690"/>
            <a:ext cx="7653655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信息的来源不同，采集信息的方法也不同。</a:t>
            </a: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281940" y="1169035"/>
          <a:ext cx="8578215" cy="3871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205"/>
                <a:gridCol w="2036445"/>
                <a:gridCol w="5028565"/>
              </a:tblGrid>
              <a:tr h="4559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信息来源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采集方法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说    明</a:t>
                      </a:r>
                    </a:p>
                  </a:txBody>
                  <a:tcPr anchor="ctr"/>
                </a:tc>
              </a:tr>
              <a:tr h="985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事物本身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通过探究事物本身获取信息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508000" algn="just" eaLnBrk="1" fontAlgn="auto" latinLnBrk="0" hangingPunct="1">
                        <a:buNone/>
                        <a:extLst>
                          <a:ext uri="{35155182-B16C-46BC-9424-99874614C6A1}">
                            <wpsdc:indentchars xmlns:wpsdc="http://www.wps.cn/officeDocument/2017/drawingmlCustomData" xmlns="" val="200" checksum="282533468"/>
                          </a:ext>
                        </a:extLst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通过观察事物本身或体验事件发生的过程获取信息。如观察大熊猫的形态，获取大熊猫的形态特征的信息。</a:t>
                      </a:r>
                    </a:p>
                  </a:txBody>
                  <a:tcPr anchor="ctr"/>
                </a:tc>
              </a:tr>
              <a:tr h="12045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他人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通过与他人交流获取信息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508000" algn="just" eaLnBrk="1" fontAlgn="auto" latinLnBrk="0" hangingPunct="1">
                        <a:buNone/>
                        <a:extLst>
                          <a:ext uri="{35155182-B16C-46BC-9424-99874614C6A1}">
                            <wpsdc:indentchars xmlns:wpsdc="http://www.wps.cn/officeDocument/2017/drawingmlCustomData" xmlns="" val="200" checksum="282533468"/>
                          </a:ext>
                        </a:extLst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通过请教专家、问卷调查、参与讨论、网上交流获取信息。如采访大熊猫基地的饲养员，获取大熊猫生活习性的信息。</a:t>
                      </a:r>
                    </a:p>
                  </a:txBody>
                  <a:tcPr anchor="ctr"/>
                </a:tc>
              </a:tr>
              <a:tr h="12039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媒体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通过检索媒体获取信息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508000" algn="just" eaLnBrk="1" fontAlgn="auto" latinLnBrk="0" hangingPunct="1">
                        <a:buNone/>
                        <a:extLst>
                          <a:ext uri="{35155182-B16C-46BC-9424-99874614C6A1}">
                            <wpsdc:indentchars xmlns:wpsdc="http://www.wps.cn/officeDocument/2017/drawingmlCustomData" xmlns="" val="200" checksum="282533468"/>
                          </a:ext>
                        </a:extLst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通过图书馆的文献检索、音像制品的分类检索、网络信息检索等方法获取信息。如使用搜索引擎，获取大熊猫衍生文化的信息。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6858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0">
                <a:solidFill>
                  <a:srgbClr val="000000"/>
                </a:solidFill>
              </a:defRPr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任务三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17220" y="822325"/>
            <a:ext cx="7909560" cy="82867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508000" algn="just" defTabSz="914400" rtl="0" eaLnBrk="1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282533468"/>
                </a:ext>
              </a:extLst>
            </a:pP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请根据信息的来源，说一说你可以使用哪些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工具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来采集信息，并填入下表中。（提示：我们通常使用的工具有录音笔、摄像机等。）</a:t>
            </a: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710565" y="1868170"/>
          <a:ext cx="7899400" cy="2937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9700"/>
                <a:gridCol w="3949700"/>
              </a:tblGrid>
              <a:tr h="8166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信息来源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工具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706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事物本身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7073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他人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7073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媒体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450205" y="2860675"/>
            <a:ext cx="2324735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录音笔、摄像机等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50205" y="3542665"/>
            <a:ext cx="2324735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录音笔、摄像机等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450205" y="4305935"/>
            <a:ext cx="2970530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搜索引擎、下载工具等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18288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0">
                <a:solidFill>
                  <a:srgbClr val="000000"/>
                </a:solidFill>
              </a:defRPr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信息的整理与保存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99770" y="720725"/>
            <a:ext cx="7909560" cy="119761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508000" algn="just" defTabSz="914400" rtl="0" eaLnBrk="1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282533468"/>
                </a:ext>
              </a:extLst>
            </a:pP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在获取有效信息后，我们需要将信息以文件的形式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保存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下来。把获取的信息文件输人本地计算机保存是现在普遍使用的方法。如下图所示是在资源管理器中保存信息文件。</a:t>
            </a:r>
          </a:p>
        </p:txBody>
      </p:sp>
      <p:pic>
        <p:nvPicPr>
          <p:cNvPr id="5" name="图片 4" descr="R1IVT}KWTFAS%J233W{BKOR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4210" y="2032635"/>
            <a:ext cx="5440680" cy="2888615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18288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0">
                <a:solidFill>
                  <a:srgbClr val="000000"/>
                </a:solidFill>
              </a:defRPr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信息的整理与保存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99135" y="683260"/>
            <a:ext cx="7909560" cy="119761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508000" algn="just" defTabSz="914400" rtl="0" eaLnBrk="1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282533468"/>
                </a:ext>
              </a:extLst>
            </a:pP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随着互联网的发展，我们也可使用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云盘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保存信息。通常我们可以将收集的信息按内容或按类型进行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分类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整理保存，如下图所示。 获取的信息类型：主要包括文字、图片、音频、视频等。</a:t>
            </a:r>
          </a:p>
        </p:txBody>
      </p:sp>
      <p:pic>
        <p:nvPicPr>
          <p:cNvPr id="4" name="图片 3" descr="BVSO95OQW)NZ[6[14C{4O$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295" y="1892300"/>
            <a:ext cx="4292600" cy="2936875"/>
          </a:xfrm>
          <a:prstGeom prst="rect">
            <a:avLst/>
          </a:prstGeom>
        </p:spPr>
      </p:pic>
      <p:pic>
        <p:nvPicPr>
          <p:cNvPr id="6" name="图片 5" descr="(K2WAK63[C@BYQXPNY_E_D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3330" y="1880870"/>
            <a:ext cx="3692525" cy="293624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40579" t="40823" r="46000" b="52366"/>
          <a:stretch>
            <a:fillRect/>
          </a:stretch>
        </p:blipFill>
        <p:spPr bwMode="auto">
          <a:xfrm>
            <a:off x="6606208" y="0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18288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0">
                <a:solidFill>
                  <a:srgbClr val="000000"/>
                </a:solidFill>
              </a:defRPr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信息的整理与保存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99770" y="835025"/>
            <a:ext cx="7753350" cy="14751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508000" algn="just" defTabSz="9144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282533468"/>
                </a:ext>
              </a:extLst>
            </a:pP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现在的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数码设备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大多可以直接采集信息并实现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数字化存储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。比如我们使用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录音笔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采访大熊猫饲养员，通过数据线或网络可直接传输到计算机保存。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10565" y="2637155"/>
            <a:ext cx="7742555" cy="193675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508000" algn="just" defTabSz="9144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282533468"/>
                </a:ext>
              </a:extLst>
            </a:pP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对于非数字化格式的信息，如纸质书本上的文字等，需要使用多种工具将其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转化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为计算机能够识别的文件，这个过程称为</a:t>
            </a: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信息的数字化</a:t>
            </a: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。比如用文字处理软件输入文字、用图表处理软件输入数据、用扫描仪转化纸质信息等。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0"/>
          <p:cNvSpPr/>
          <p:nvPr/>
        </p:nvSpPr>
        <p:spPr>
          <a:xfrm>
            <a:off x="710401" y="309793"/>
            <a:ext cx="68580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0">
                <a:solidFill>
                  <a:srgbClr val="000000"/>
                </a:solidFill>
              </a:defRPr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任务四</a:t>
            </a:r>
          </a:p>
        </p:txBody>
      </p:sp>
      <p:sp>
        <p:nvSpPr>
          <p:cNvPr id="2" name="五边形 1"/>
          <p:cNvSpPr/>
          <p:nvPr/>
        </p:nvSpPr>
        <p:spPr>
          <a:xfrm>
            <a:off x="283221" y="300599"/>
            <a:ext cx="427180" cy="305434"/>
          </a:xfrm>
          <a:prstGeom prst="homePlate">
            <a:avLst/>
          </a:prstGeom>
          <a:solidFill>
            <a:srgbClr val="C00000"/>
          </a:solidFill>
          <a:ln w="12700" cap="flat">
            <a:solidFill>
              <a:srgbClr val="BBE0E3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99770" y="835025"/>
            <a:ext cx="7909560" cy="55181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508000" algn="l" defTabSz="9144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xmlns="" val="200" checksum="282533468"/>
                </a:ext>
              </a:extLst>
            </a:pPr>
            <a:r>
              <a: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小组交流分享将获取的信息输入计算机的方法，填写下表。</a:t>
            </a:r>
          </a:p>
        </p:txBody>
      </p:sp>
      <p:graphicFrame>
        <p:nvGraphicFramePr>
          <p:cNvPr id="4" name="表格 3"/>
          <p:cNvGraphicFramePr/>
          <p:nvPr/>
        </p:nvGraphicFramePr>
        <p:xfrm>
          <a:off x="699770" y="1803400"/>
          <a:ext cx="7910830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5415"/>
                <a:gridCol w="3955415"/>
              </a:tblGrid>
              <a:tr h="6686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信息类别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输入方法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文字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5797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图片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5797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声音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5797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视频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815840" y="2559685"/>
            <a:ext cx="3870960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键盘输入、手写板输入等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815840" y="3113405"/>
            <a:ext cx="2892425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照相机、扫描仪等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871720" y="3726180"/>
            <a:ext cx="2280285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录音机等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71720" y="4338955"/>
            <a:ext cx="2058035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摄像机等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6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08"/>
          <p:cNvSpPr/>
          <p:nvPr/>
        </p:nvSpPr>
        <p:spPr>
          <a:xfrm>
            <a:off x="326806" y="300084"/>
            <a:ext cx="724521" cy="697781"/>
          </a:xfrm>
          <a:prstGeom prst="rect">
            <a:avLst/>
          </a:prstGeom>
          <a:solidFill>
            <a:srgbClr val="C00000">
              <a:alpha val="80000"/>
            </a:srgbClr>
          </a:solidFill>
          <a:ln w="12700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Shape 112"/>
          <p:cNvSpPr/>
          <p:nvPr/>
        </p:nvSpPr>
        <p:spPr>
          <a:xfrm>
            <a:off x="284119" y="341198"/>
            <a:ext cx="809896" cy="58477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defRPr sz="10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方正舒体" panose="02010601030101010101" pitchFamily="2" charset="-122"/>
                <a:sym typeface="微软雅黑" panose="020B0503020204020204" charset="-122"/>
              </a:rPr>
              <a:t>3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ea typeface="方正舒体" panose="02010601030101010101" pitchFamily="2" charset="-122"/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04089" y="341198"/>
            <a:ext cx="1565491" cy="52321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rPr>
              <a:t>课堂小结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33730" y="748665"/>
            <a:ext cx="7934960" cy="4231640"/>
            <a:chOff x="998" y="1179"/>
            <a:chExt cx="12496" cy="6664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669" y="1310"/>
              <a:ext cx="7353" cy="0"/>
            </a:xfrm>
            <a:prstGeom prst="line">
              <a:avLst/>
            </a:prstGeom>
            <a:noFill/>
            <a:ln w="28575" cap="flat">
              <a:solidFill>
                <a:srgbClr val="C00000"/>
              </a:solidFill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" name="流程图: 可选过程 2"/>
            <p:cNvSpPr/>
            <p:nvPr/>
          </p:nvSpPr>
          <p:spPr>
            <a:xfrm>
              <a:off x="998" y="4197"/>
              <a:ext cx="3363" cy="641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algn="ctr" defTabSz="914400" rtl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b="0">
                  <a:solidFill>
                    <a:srgbClr val="000000"/>
                  </a:solidFill>
                </a:defRPr>
              </a:pPr>
              <a:r>
                <a:rPr lang="zh-CN" sz="1800" b="1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信息的来源与获取</a:t>
              </a:r>
              <a:endParaRPr kumimoji="0" lang="zh-CN" sz="1800" b="1" i="0" u="none" strike="noStrike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4" name="流程图: 可选过程 3"/>
            <p:cNvSpPr/>
            <p:nvPr/>
          </p:nvSpPr>
          <p:spPr>
            <a:xfrm>
              <a:off x="6368" y="2033"/>
              <a:ext cx="3539" cy="641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b="0">
                  <a:solidFill>
                    <a:srgbClr val="000000"/>
                  </a:solidFill>
                </a:defRPr>
              </a:pPr>
              <a:r>
                <a:rPr lang="zh-CN" sz="1800" b="1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信息的需求与来源</a:t>
              </a: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流程图: 可选过程 6"/>
            <p:cNvSpPr/>
            <p:nvPr/>
          </p:nvSpPr>
          <p:spPr>
            <a:xfrm>
              <a:off x="6368" y="4197"/>
              <a:ext cx="3540" cy="641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b="0">
                  <a:solidFill>
                    <a:srgbClr val="000000"/>
                  </a:solidFill>
                </a:defRPr>
              </a:pPr>
              <a:r>
                <a:rPr lang="zh-CN" sz="1800" b="1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信息的采集</a:t>
              </a: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9" name="流程图: 可选过程 8"/>
            <p:cNvSpPr/>
            <p:nvPr/>
          </p:nvSpPr>
          <p:spPr>
            <a:xfrm>
              <a:off x="6368" y="6354"/>
              <a:ext cx="3540" cy="641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sz="1800" b="1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信息的整理与保存</a:t>
              </a: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流程图: 可选过程 9"/>
            <p:cNvSpPr/>
            <p:nvPr/>
          </p:nvSpPr>
          <p:spPr>
            <a:xfrm>
              <a:off x="11548" y="6355"/>
              <a:ext cx="1946" cy="640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800" b="1" i="0" u="none" strike="noStrike" cap="none" spc="0" normalizeH="0" baseline="0">
                  <a:ln>
                    <a:noFill/>
                  </a:ln>
                  <a:solidFill>
                    <a:srgbClr val="00B0F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转化</a:t>
              </a:r>
            </a:p>
          </p:txBody>
        </p:sp>
        <p:sp>
          <p:nvSpPr>
            <p:cNvPr id="11" name="流程图: 可选过程 10"/>
            <p:cNvSpPr/>
            <p:nvPr/>
          </p:nvSpPr>
          <p:spPr>
            <a:xfrm>
              <a:off x="11546" y="5505"/>
              <a:ext cx="1947" cy="640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800" b="1" i="0" u="none" strike="noStrike" cap="none" spc="0" normalizeH="0" baseline="0">
                  <a:ln>
                    <a:noFill/>
                  </a:ln>
                  <a:solidFill>
                    <a:srgbClr val="00B0F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分类</a:t>
              </a:r>
            </a:p>
          </p:txBody>
        </p:sp>
        <p:sp>
          <p:nvSpPr>
            <p:cNvPr id="12" name="流程图: 可选过程 11"/>
            <p:cNvSpPr/>
            <p:nvPr/>
          </p:nvSpPr>
          <p:spPr>
            <a:xfrm>
              <a:off x="11546" y="7203"/>
              <a:ext cx="1948" cy="640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800" b="1" i="0" u="none" strike="noStrike" cap="none" spc="0" normalizeH="0" baseline="0">
                  <a:ln>
                    <a:noFill/>
                  </a:ln>
                  <a:solidFill>
                    <a:srgbClr val="00B0F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保存</a:t>
              </a:r>
            </a:p>
          </p:txBody>
        </p:sp>
        <p:sp>
          <p:nvSpPr>
            <p:cNvPr id="13" name="流程图: 可选过程 12"/>
            <p:cNvSpPr/>
            <p:nvPr/>
          </p:nvSpPr>
          <p:spPr>
            <a:xfrm>
              <a:off x="11546" y="1179"/>
              <a:ext cx="1947" cy="640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800" b="1">
                  <a:ln>
                    <a:noFill/>
                  </a:ln>
                  <a:solidFill>
                    <a:srgbClr val="00B05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sym typeface="Arial" panose="020B0604020202020204"/>
                </a:rPr>
                <a:t>分析问题</a:t>
              </a:r>
              <a:endPara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流程图: 可选过程 13"/>
            <p:cNvSpPr/>
            <p:nvPr/>
          </p:nvSpPr>
          <p:spPr>
            <a:xfrm>
              <a:off x="11546" y="2033"/>
              <a:ext cx="1947" cy="640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800" b="1">
                  <a:ln>
                    <a:noFill/>
                  </a:ln>
                  <a:solidFill>
                    <a:srgbClr val="00B05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sym typeface="Arial" panose="020B0604020202020204"/>
                </a:rPr>
                <a:t>需求分析</a:t>
              </a:r>
              <a:endPara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流程图: 可选过程 14"/>
            <p:cNvSpPr/>
            <p:nvPr/>
          </p:nvSpPr>
          <p:spPr>
            <a:xfrm>
              <a:off x="11546" y="2887"/>
              <a:ext cx="1947" cy="640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800" b="1">
                  <a:ln>
                    <a:noFill/>
                  </a:ln>
                  <a:solidFill>
                    <a:srgbClr val="00B05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sym typeface="Arial" panose="020B0604020202020204"/>
                </a:rPr>
                <a:t>寻找来源</a:t>
              </a:r>
              <a:endParaRPr kumimoji="0" lang="zh-CN" altLang="en-US" sz="18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流程图: 可选过程 15"/>
            <p:cNvSpPr/>
            <p:nvPr/>
          </p:nvSpPr>
          <p:spPr>
            <a:xfrm>
              <a:off x="11546" y="3807"/>
              <a:ext cx="1947" cy="640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800" b="1" i="0" u="none" strike="noStrike" cap="none" spc="0" normalizeH="0" baseline="0">
                  <a:ln>
                    <a:noFill/>
                  </a:ln>
                  <a:solidFill>
                    <a:srgbClr val="0070C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采集方法</a:t>
              </a:r>
            </a:p>
          </p:txBody>
        </p:sp>
        <p:sp>
          <p:nvSpPr>
            <p:cNvPr id="17" name="流程图: 可选过程 16"/>
            <p:cNvSpPr/>
            <p:nvPr/>
          </p:nvSpPr>
          <p:spPr>
            <a:xfrm>
              <a:off x="11547" y="4656"/>
              <a:ext cx="1947" cy="640"/>
            </a:xfrm>
            <a:prstGeom prst="flowChartAlternateProcess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800" b="1" i="0" u="none" strike="noStrike" cap="none" spc="0" normalizeH="0" baseline="0">
                  <a:ln>
                    <a:noFill/>
                  </a:ln>
                  <a:solidFill>
                    <a:srgbClr val="0070C0"/>
                  </a:solidFill>
                  <a:effectLst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采集工具</a:t>
              </a:r>
            </a:p>
          </p:txBody>
        </p:sp>
        <p:sp>
          <p:nvSpPr>
            <p:cNvPr id="18" name="右箭头 17"/>
            <p:cNvSpPr/>
            <p:nvPr/>
          </p:nvSpPr>
          <p:spPr>
            <a:xfrm>
              <a:off x="4764" y="4019"/>
              <a:ext cx="1279" cy="950"/>
            </a:xfrm>
            <a:prstGeom prst="righ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9" name="右箭头 18"/>
            <p:cNvSpPr/>
            <p:nvPr/>
          </p:nvSpPr>
          <p:spPr>
            <a:xfrm>
              <a:off x="10300" y="1868"/>
              <a:ext cx="963" cy="941"/>
            </a:xfrm>
            <a:prstGeom prst="righ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0" name="右箭头 19"/>
            <p:cNvSpPr/>
            <p:nvPr/>
          </p:nvSpPr>
          <p:spPr>
            <a:xfrm>
              <a:off x="10352" y="6187"/>
              <a:ext cx="946" cy="959"/>
            </a:xfrm>
            <a:prstGeom prst="righ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1" name="圆角右箭头 20"/>
            <p:cNvSpPr/>
            <p:nvPr/>
          </p:nvSpPr>
          <p:spPr>
            <a:xfrm>
              <a:off x="9038" y="1385"/>
              <a:ext cx="2313" cy="543"/>
            </a:xfrm>
            <a:prstGeom prst="ben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2" name="圆角右箭头 21"/>
            <p:cNvSpPr/>
            <p:nvPr/>
          </p:nvSpPr>
          <p:spPr>
            <a:xfrm>
              <a:off x="9108" y="5694"/>
              <a:ext cx="2208" cy="543"/>
            </a:xfrm>
            <a:prstGeom prst="ben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3" name="圆角右箭头 22"/>
            <p:cNvSpPr/>
            <p:nvPr/>
          </p:nvSpPr>
          <p:spPr>
            <a:xfrm>
              <a:off x="9108" y="3998"/>
              <a:ext cx="2225" cy="119"/>
            </a:xfrm>
            <a:prstGeom prst="ben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4" name="圆角右箭头 23"/>
            <p:cNvSpPr/>
            <p:nvPr/>
          </p:nvSpPr>
          <p:spPr>
            <a:xfrm>
              <a:off x="3029" y="1735"/>
              <a:ext cx="2961" cy="2382"/>
            </a:xfrm>
            <a:prstGeom prst="ben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6" name="圆角右箭头 25"/>
            <p:cNvSpPr/>
            <p:nvPr/>
          </p:nvSpPr>
          <p:spPr>
            <a:xfrm rot="10800000" flipH="1">
              <a:off x="3029" y="4996"/>
              <a:ext cx="2961" cy="2382"/>
            </a:xfrm>
            <a:prstGeom prst="ben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7" name="圆角右箭头 26"/>
            <p:cNvSpPr/>
            <p:nvPr/>
          </p:nvSpPr>
          <p:spPr>
            <a:xfrm rot="10800000" flipH="1">
              <a:off x="9038" y="2809"/>
              <a:ext cx="2313" cy="543"/>
            </a:xfrm>
            <a:prstGeom prst="ben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8" name="圆角右箭头 27"/>
            <p:cNvSpPr/>
            <p:nvPr/>
          </p:nvSpPr>
          <p:spPr>
            <a:xfrm rot="10800000" flipH="1">
              <a:off x="9038" y="7146"/>
              <a:ext cx="2208" cy="543"/>
            </a:xfrm>
            <a:prstGeom prst="ben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9" name="圆角右箭头 28"/>
            <p:cNvSpPr/>
            <p:nvPr/>
          </p:nvSpPr>
          <p:spPr>
            <a:xfrm rot="10800000" flipH="1">
              <a:off x="9108" y="4969"/>
              <a:ext cx="2225" cy="119"/>
            </a:xfrm>
            <a:prstGeom prst="bentArrow">
              <a:avLst/>
            </a:prstGeom>
            <a:solidFill>
              <a:srgbClr val="FFFFFF"/>
            </a:solidFill>
            <a:ln w="1270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/>
          <a:srcRect l="40579" t="40823" r="46000" b="52366"/>
          <a:stretch>
            <a:fillRect/>
          </a:stretch>
        </p:blipFill>
        <p:spPr bwMode="auto">
          <a:xfrm>
            <a:off x="6689551" y="0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/>
        </p:nvSpPr>
        <p:spPr>
          <a:xfrm>
            <a:off x="2791811" y="1676155"/>
            <a:ext cx="3599480" cy="916941"/>
          </a:xfrm>
          <a:prstGeom prst="rect">
            <a:avLst/>
          </a:prstGeom>
          <a:ln w="12700"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45719" rIns="45719">
            <a:spAutoFit/>
          </a:bodyPr>
          <a:lstStyle>
            <a:lvl1pPr algn="ctr">
              <a:defRPr sz="5400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 dirty="0">
                <a:solidFill>
                  <a:srgbClr val="B61C22"/>
                </a:solidFill>
              </a:rPr>
              <a:t>THANKS</a:t>
            </a:r>
          </a:p>
        </p:txBody>
      </p:sp>
      <p:sp>
        <p:nvSpPr>
          <p:cNvPr id="207" name="Shape 207"/>
          <p:cNvSpPr/>
          <p:nvPr/>
        </p:nvSpPr>
        <p:spPr>
          <a:xfrm>
            <a:off x="2199626" y="1231499"/>
            <a:ext cx="383269" cy="1094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6600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B61C22"/>
                </a:solidFill>
              </a:rPr>
              <a:t>“</a:t>
            </a:r>
          </a:p>
        </p:txBody>
      </p:sp>
      <p:sp>
        <p:nvSpPr>
          <p:cNvPr id="208" name="Shape 208"/>
          <p:cNvSpPr/>
          <p:nvPr/>
        </p:nvSpPr>
        <p:spPr>
          <a:xfrm>
            <a:off x="6199657" y="2379916"/>
            <a:ext cx="383268" cy="1094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6600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B61C22"/>
                </a:solidFill>
              </a:rPr>
              <a:t>”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40579" t="40823" r="46000" b="52366"/>
          <a:stretch>
            <a:fillRect/>
          </a:stretch>
        </p:blipFill>
        <p:spPr bwMode="auto">
          <a:xfrm>
            <a:off x="6586330" y="127663"/>
            <a:ext cx="2454449" cy="70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4d63c48-4b7f-4d12-b25a-fd900d2d1510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cc23f95-df9a-4fc8-a484-1a5ddd0764f4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0be84b4-d4c9-4e57-a4d1-1accdf50340c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68214f3-d8be-4435-b968-8f09693ce0a0}"/>
</p:tagLst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2F2F2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BBE0E3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charset="-122"/>
            <a:ea typeface="微软雅黑" panose="020B0503020204020204" charset="-122"/>
            <a:cs typeface="微软雅黑" panose="020B0503020204020204" charset="-122"/>
            <a:sym typeface="微软雅黑" panose="020B0503020204020204" charset="-122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BBE0E3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20204"/>
            <a:ea typeface="Arial" panose="020B0604020202020204"/>
            <a:cs typeface="Arial" panose="020B0604020202020204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BBE0E3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charset="-122"/>
            <a:ea typeface="微软雅黑" panose="020B0503020204020204" charset="-122"/>
            <a:cs typeface="微软雅黑" panose="020B0503020204020204" charset="-122"/>
            <a:sym typeface="微软雅黑" panose="020B0503020204020204" charset="-122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BBE0E3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20204"/>
            <a:ea typeface="Arial" panose="020B0604020202020204"/>
            <a:cs typeface="Arial" panose="020B0604020202020204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1651</Words>
  <Application>Microsoft Office PowerPoint</Application>
  <PresentationFormat>自定义</PresentationFormat>
  <Paragraphs>136</Paragraphs>
  <Slides>16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Default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zxxk</dc:creator>
  <cp:lastModifiedBy>Administrator</cp:lastModifiedBy>
  <cp:revision>101</cp:revision>
  <dcterms:created xsi:type="dcterms:W3CDTF">2019-04-02T02:49:00Z</dcterms:created>
  <dcterms:modified xsi:type="dcterms:W3CDTF">2021-03-08T03:12:56Z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